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4"/>
  </p:sldMasterIdLst>
  <p:notesMasterIdLst>
    <p:notesMasterId r:id="rId21"/>
  </p:notesMasterIdLst>
  <p:handoutMasterIdLst>
    <p:handoutMasterId r:id="rId22"/>
  </p:handoutMasterIdLst>
  <p:sldIdLst>
    <p:sldId id="256" r:id="rId5"/>
    <p:sldId id="303" r:id="rId6"/>
    <p:sldId id="305" r:id="rId7"/>
    <p:sldId id="317" r:id="rId8"/>
    <p:sldId id="324" r:id="rId9"/>
    <p:sldId id="311" r:id="rId10"/>
    <p:sldId id="313" r:id="rId11"/>
    <p:sldId id="310" r:id="rId12"/>
    <p:sldId id="315" r:id="rId13"/>
    <p:sldId id="316" r:id="rId14"/>
    <p:sldId id="320" r:id="rId15"/>
    <p:sldId id="321" r:id="rId16"/>
    <p:sldId id="322" r:id="rId17"/>
    <p:sldId id="314" r:id="rId18"/>
    <p:sldId id="318" r:id="rId19"/>
    <p:sldId id="312" r:id="rId20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ernie Valley Pathway" id="{1DFE9227-67FD-44F8-A689-739401087478}">
          <p14:sldIdLst>
            <p14:sldId id="256"/>
            <p14:sldId id="303"/>
            <p14:sldId id="305"/>
            <p14:sldId id="317"/>
            <p14:sldId id="324"/>
            <p14:sldId id="311"/>
            <p14:sldId id="313"/>
            <p14:sldId id="310"/>
            <p14:sldId id="315"/>
            <p14:sldId id="316"/>
            <p14:sldId id="320"/>
            <p14:sldId id="321"/>
            <p14:sldId id="322"/>
            <p14:sldId id="314"/>
            <p14:sldId id="318"/>
            <p14:sldId id="312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52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98" autoAdjust="0"/>
    <p:restoredTop sz="78954" autoAdjust="0"/>
  </p:normalViewPr>
  <p:slideViewPr>
    <p:cSldViewPr snapToGrid="0">
      <p:cViewPr varScale="1">
        <p:scale>
          <a:sx n="90" d="100"/>
          <a:sy n="90" d="100"/>
        </p:scale>
        <p:origin x="14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81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642E94F-38FD-4210-947A-EF8BF6E15E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5BCBE2-8C64-4470-8C34-9131E8C0B73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E89D16B-0497-4585-83E1-4E7E365BB1C0}" type="datetimeFigureOut">
              <a:rPr lang="en-CA" smtClean="0"/>
              <a:t>2020-05-18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F068DE-E061-41FB-AFC8-59856D224CC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B15569-5064-4054-895A-8BBBE23BC4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FDAC0609-2564-4255-A0DF-954DB69A10FA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7891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8C8128D8-B6B0-49A6-9D34-2A0EA77D7EC3}" type="datetimeFigureOut">
              <a:rPr lang="en-CA" smtClean="0"/>
              <a:t>2020-05-18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1E92B23B-E4AA-4F7C-8EB6-1681F3E0021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8575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Other project participants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City of Fernie – Jenny Weir, Zabrina Pendon</a:t>
            </a:r>
          </a:p>
          <a:p>
            <a:r>
              <a:rPr lang="en-US" dirty="0"/>
              <a:t>Fernie Trails Alliance – Jason Sinclair, Terry Nelson</a:t>
            </a:r>
          </a:p>
          <a:p>
            <a:r>
              <a:rPr lang="en-US" dirty="0"/>
              <a:t>Various stakeholders as noted in the report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60711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Project previously presented July 2018 at Committee of the Whole to approve grant funding application for Preliminary Design.</a:t>
            </a:r>
          </a:p>
          <a:p>
            <a:r>
              <a:rPr lang="en-US" dirty="0"/>
              <a:t>This project is the outcome of the 2018 Committee of the Whole presentation.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0057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Neighborhoods of the Cedars, Riverside, West Fernie, connect them all to each other and to City of Fernie</a:t>
            </a:r>
          </a:p>
          <a:p>
            <a:r>
              <a:rPr lang="en-US" dirty="0"/>
              <a:t>Provide access to other trail networks, such as the MTB trails at Mt Fernie Provincial Park and FAR</a:t>
            </a:r>
          </a:p>
          <a:p>
            <a:r>
              <a:rPr lang="en-US" dirty="0"/>
              <a:t>Safety - pathway should be a separate facility with as little on-road path as possible; minimize road and driveway crossings</a:t>
            </a:r>
          </a:p>
          <a:p>
            <a:r>
              <a:rPr lang="en-US" dirty="0"/>
              <a:t>Construct rest of pathway so Lizard Creek pathway is not an orphan forever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Recreation on the pathway itself – walking, biking, running, small wheeled users</a:t>
            </a:r>
          </a:p>
          <a:p>
            <a:r>
              <a:rPr lang="en-US" dirty="0"/>
              <a:t>Broken into 3 segments for clarity – Segment 1 from the Elk River Bridge to Mt Fernie Park Rd, Segment 2 south to the Lizard Creek Construction, Segment 3 at Fernie Alpine Resort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47124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Discuss the steps we followed to complete the project</a:t>
            </a:r>
          </a:p>
          <a:p>
            <a:r>
              <a:rPr lang="en-US" dirty="0"/>
              <a:t>Once we chose the alignment of the highway corridor we were constrained to a very narrow strip of land on the edge of the highway ROW and the private property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4585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West Fernie originally there were 2 conceptual alignments</a:t>
            </a:r>
          </a:p>
          <a:p>
            <a:r>
              <a:rPr lang="en-US" dirty="0"/>
              <a:t>we selected the HWY 3 option for the following reasons</a:t>
            </a:r>
          </a:p>
          <a:p>
            <a:pPr marL="241653" indent="-241653">
              <a:buAutoNum type="arabicPeriod"/>
            </a:pPr>
            <a:r>
              <a:rPr lang="en-US" dirty="0"/>
              <a:t>More direct – BIGGEST GOAL is that a commuter pathway should be logical and direct. If we used the West Fernie dike users would still use the highway shoulder as it is more direct</a:t>
            </a:r>
          </a:p>
          <a:p>
            <a:pPr marL="241653" marR="0" lvl="0" indent="-24165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dirty="0"/>
              <a:t>The dike is not a route that commuters are going to take because it is not direct. It is out of reach of the north side of the hwy. It is a great recreational trail with river access/views, but is not an effective commuting route.</a:t>
            </a:r>
          </a:p>
          <a:p>
            <a:pPr marL="241653" indent="-241653">
              <a:buAutoNum type="arabicPeriod"/>
            </a:pPr>
            <a:r>
              <a:rPr lang="en-US" dirty="0"/>
              <a:t>This results in fewer overall crossings of Highway 3 (Pathway always on the west side of the road) </a:t>
            </a:r>
          </a:p>
          <a:p>
            <a:pPr marL="241653" indent="-241653">
              <a:buAutoNum type="arabicPeriod"/>
            </a:pPr>
            <a:r>
              <a:rPr lang="en-US" dirty="0"/>
              <a:t>Future need to raise the dike – however, inappropriate use of funds to pave it now and raise it later</a:t>
            </a:r>
          </a:p>
          <a:p>
            <a:pPr marL="241653" indent="-241653">
              <a:buAutoNum type="arabicPeriod"/>
            </a:pPr>
            <a:r>
              <a:rPr lang="en-US" dirty="0"/>
              <a:t>Environmental concerns of existing wetland/riparian zone</a:t>
            </a:r>
          </a:p>
          <a:p>
            <a:pPr marL="241653" indent="-241653">
              <a:buAutoNum type="arabicPeriod"/>
            </a:pPr>
            <a:r>
              <a:rPr lang="en-US" dirty="0"/>
              <a:t>Connections from various neighborhoods to the pathway will need to be considered during detailed design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922767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From a literature review we created a design criteria matrix – these are design guidelines from the province</a:t>
            </a:r>
          </a:p>
          <a:p>
            <a:r>
              <a:rPr lang="en-CA" dirty="0"/>
              <a:t>It included items such as how wide to make the pathway, how steep, and the clear zones and setback from the fog line</a:t>
            </a:r>
          </a:p>
          <a:p>
            <a:r>
              <a:rPr lang="en-CA" dirty="0"/>
              <a:t>From the matrix, the shape of the existing highway shoulder/ditch/ground and the property line constraints we developed the pathway cross sections to fit that area</a:t>
            </a:r>
          </a:p>
          <a:p>
            <a:r>
              <a:rPr lang="en-CA" dirty="0"/>
              <a:t>All based on </a:t>
            </a:r>
            <a:r>
              <a:rPr lang="en-CA" dirty="0" err="1"/>
              <a:t>MoTI</a:t>
            </a:r>
            <a:r>
              <a:rPr lang="en-CA" dirty="0"/>
              <a:t> approval</a:t>
            </a:r>
          </a:p>
          <a:p>
            <a:r>
              <a:rPr lang="en-CA" dirty="0"/>
              <a:t>The lines in dark are proposed, light lines are existing</a:t>
            </a:r>
          </a:p>
          <a:p>
            <a:r>
              <a:rPr lang="en-CA" dirty="0"/>
              <a:t>Darin – explain why 3.0m at north end vs. 2.7m further south (Section D at a legal boundary pinch point, narrow shoulder, no ditch, constrained)</a:t>
            </a:r>
          </a:p>
          <a:p>
            <a:r>
              <a:rPr lang="en-CA" dirty="0"/>
              <a:t>Report has a more detailed discussion of the rationale for the upper section (fence is unavoidable but widening the road shoulder appears to be the most cost effective option, avoids $$$ barriers) </a:t>
            </a:r>
          </a:p>
          <a:p>
            <a:pPr fontAlgn="ctr">
              <a:lnSpc>
                <a:spcPct val="130000"/>
              </a:lnSpc>
              <a:spcAft>
                <a:spcPts val="1269"/>
              </a:spcAft>
            </a:pPr>
            <a:r>
              <a:rPr lang="en-CA" sz="1900" b="1" dirty="0">
                <a:solidFill>
                  <a:srgbClr val="FFFFFF"/>
                </a:solidFill>
                <a:latin typeface="Arial" panose="020B0604020202020204" pitchFamily="34" charset="0"/>
              </a:rPr>
              <a:t>Section O and P  </a:t>
            </a:r>
            <a:r>
              <a:rPr lang="en-CA" sz="1900" dirty="0">
                <a:solidFill>
                  <a:srgbClr val="3E3F40"/>
                </a:solidFill>
                <a:latin typeface="Arial" panose="020B0604020202020204" pitchFamily="34" charset="0"/>
              </a:rPr>
              <a:t>2.1 meter extra width requires additional engineered fill. Cost is $275 per m</a:t>
            </a:r>
            <a:endParaRPr lang="en-US" sz="1900" dirty="0">
              <a:latin typeface="Arial" panose="020B0604020202020204" pitchFamily="34" charset="0"/>
            </a:endParaRPr>
          </a:p>
          <a:p>
            <a:pPr fontAlgn="ctr">
              <a:lnSpc>
                <a:spcPct val="130000"/>
              </a:lnSpc>
              <a:spcAft>
                <a:spcPts val="1269"/>
              </a:spcAft>
            </a:pPr>
            <a:r>
              <a:rPr lang="en-CA" sz="1900" b="1" dirty="0">
                <a:solidFill>
                  <a:srgbClr val="FFFFFF"/>
                </a:solidFill>
                <a:latin typeface="Arial" panose="020B0604020202020204" pitchFamily="34" charset="0"/>
              </a:rPr>
              <a:t>Section D </a:t>
            </a:r>
            <a:r>
              <a:rPr lang="en-CA" sz="1900" dirty="0">
                <a:solidFill>
                  <a:srgbClr val="3E3F40"/>
                </a:solidFill>
                <a:latin typeface="Arial" panose="020B0604020202020204" pitchFamily="34" charset="0"/>
              </a:rPr>
              <a:t>Roadside barrier, c/w railing, cost is $505/m</a:t>
            </a:r>
          </a:p>
          <a:p>
            <a:pPr fontAlgn="ctr">
              <a:lnSpc>
                <a:spcPct val="130000"/>
              </a:lnSpc>
              <a:spcAft>
                <a:spcPts val="1269"/>
              </a:spcAft>
            </a:pPr>
            <a:r>
              <a:rPr lang="en-CA" sz="1900" dirty="0">
                <a:solidFill>
                  <a:srgbClr val="3E3F40"/>
                </a:solidFill>
                <a:latin typeface="Arial" panose="020B0604020202020204" pitchFamily="34" charset="0"/>
              </a:rPr>
              <a:t>Exact trail cross section will be determined at detailed design stage</a:t>
            </a:r>
            <a:endParaRPr lang="en-US" sz="1900" dirty="0">
              <a:latin typeface="Arial" panose="020B0604020202020204" pitchFamily="34" charset="0"/>
            </a:endParaRP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246034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/>
              <a:t>Includes pathway from south end of Segment 1 to the new work by BC </a:t>
            </a:r>
            <a:r>
              <a:rPr lang="en-US" dirty="0" err="1"/>
              <a:t>MoTI</a:t>
            </a:r>
            <a:r>
              <a:rPr lang="en-US" dirty="0"/>
              <a:t> at Lizard Creek</a:t>
            </a:r>
          </a:p>
          <a:p>
            <a:pPr defTabSz="966612">
              <a:defRPr/>
            </a:pPr>
            <a:endParaRPr lang="en-US" dirty="0"/>
          </a:p>
          <a:p>
            <a:pPr defTabSz="966612">
              <a:defRPr/>
            </a:pPr>
            <a:r>
              <a:rPr lang="en-US" dirty="0"/>
              <a:t>Where possible, pathway as far away from Hwy as possible but still in right of way to allow for future </a:t>
            </a:r>
            <a:r>
              <a:rPr lang="en-US" dirty="0" err="1"/>
              <a:t>hwy</a:t>
            </a:r>
            <a:r>
              <a:rPr lang="en-US" dirty="0"/>
              <a:t> widening. Try and keep trees.</a:t>
            </a:r>
          </a:p>
          <a:p>
            <a:endParaRPr lang="en-US" dirty="0"/>
          </a:p>
          <a:p>
            <a:r>
              <a:rPr lang="en-US" dirty="0"/>
              <a:t>Mt Fernie Park Road – Intersection will need collaboration from </a:t>
            </a:r>
            <a:r>
              <a:rPr lang="en-US" dirty="0" err="1"/>
              <a:t>MoTI</a:t>
            </a:r>
            <a:r>
              <a:rPr lang="en-US" dirty="0"/>
              <a:t> for crosswalk across Hwy 3. Will need input from BC </a:t>
            </a:r>
            <a:r>
              <a:rPr lang="en-US" dirty="0" err="1"/>
              <a:t>MoTI</a:t>
            </a:r>
            <a:r>
              <a:rPr lang="en-US" dirty="0"/>
              <a:t> for future planning of Hwy 3 corridor and intersection </a:t>
            </a:r>
            <a:r>
              <a:rPr lang="en-US" dirty="0" err="1"/>
              <a:t>ugprades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Where necessary, pathway along </a:t>
            </a:r>
            <a:r>
              <a:rPr lang="en-US" dirty="0" err="1"/>
              <a:t>hwy</a:t>
            </a:r>
            <a:r>
              <a:rPr lang="en-US" dirty="0"/>
              <a:t> shoulder – widen shoulder</a:t>
            </a:r>
          </a:p>
          <a:p>
            <a:endParaRPr lang="en-US" dirty="0"/>
          </a:p>
          <a:p>
            <a:r>
              <a:rPr lang="en-US" dirty="0"/>
              <a:t>From here south the pathway through </a:t>
            </a:r>
            <a:r>
              <a:rPr lang="en-US" dirty="0" err="1"/>
              <a:t>RDEK</a:t>
            </a:r>
            <a:r>
              <a:rPr lang="en-US" dirty="0"/>
              <a:t> is a similar cross section</a:t>
            </a:r>
          </a:p>
          <a:p>
            <a:endParaRPr lang="en-US" dirty="0"/>
          </a:p>
          <a:p>
            <a:r>
              <a:rPr lang="en-US" dirty="0"/>
              <a:t>- </a:t>
            </a:r>
            <a:r>
              <a:rPr lang="en-US" i="1" dirty="0"/>
              <a:t>Only if questions - Right now we are not encroaching on the private property – functionally it works to be in the </a:t>
            </a:r>
            <a:r>
              <a:rPr lang="en-US" i="1" dirty="0" err="1"/>
              <a:t>hwy</a:t>
            </a:r>
            <a:r>
              <a:rPr lang="en-US" i="1" dirty="0"/>
              <a:t> ROW</a:t>
            </a:r>
          </a:p>
          <a:p>
            <a:pPr marL="171450" indent="-171450">
              <a:buFontTx/>
              <a:buChar char="-"/>
            </a:pPr>
            <a:r>
              <a:rPr lang="en-US" i="1" dirty="0"/>
              <a:t>Location of crossing to be done in conjunction with </a:t>
            </a:r>
            <a:r>
              <a:rPr lang="en-US" i="1" dirty="0" err="1"/>
              <a:t>MoTI</a:t>
            </a:r>
            <a:endParaRPr lang="en-US" i="1" dirty="0"/>
          </a:p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000578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options we do not know what the geotechnical requirements are in terms of pathway structure and design (retaining wall needs) and the potential slope stability constraints</a:t>
            </a:r>
          </a:p>
          <a:p>
            <a:r>
              <a:rPr lang="en-US" dirty="0"/>
              <a:t>Following Boardman Creek: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pros: more gradual, forest and stream experience away from vehicles, potentially shorter bridge.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Cons: chance of wildlife, chance of flooding, private land crossings required</a:t>
            </a:r>
          </a:p>
          <a:p>
            <a:r>
              <a:rPr lang="en-US" dirty="0"/>
              <a:t>Staying on road shoulder 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Pros: known alignment, less new environmental disturbance</a:t>
            </a:r>
          </a:p>
          <a:p>
            <a:pPr marL="181240" indent="-181240">
              <a:buFont typeface="Arial" panose="020B0604020202020204" pitchFamily="34" charset="0"/>
              <a:buChar char="•"/>
            </a:pPr>
            <a:r>
              <a:rPr lang="en-US" dirty="0"/>
              <a:t>Cons: Steeper, Potentially more expensive snow clearing challenges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23985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/>
              <a:t>Boardman creek cross section</a:t>
            </a:r>
          </a:p>
          <a:p>
            <a:r>
              <a:rPr lang="en-CA" dirty="0"/>
              <a:t>Fernie Ski Hill Rd cross section</a:t>
            </a:r>
          </a:p>
          <a:p>
            <a:r>
              <a:rPr lang="en-CA" dirty="0"/>
              <a:t>Both lower options have geotechnical uncertainty and risk in relatively steep terrain</a:t>
            </a:r>
          </a:p>
          <a:p>
            <a:r>
              <a:rPr lang="en-CA" dirty="0"/>
              <a:t>Existing road section is not wide enough to accommodate and bi-directional multi-use path without adding pavement</a:t>
            </a:r>
          </a:p>
          <a:p>
            <a:r>
              <a:rPr lang="en-CA" dirty="0"/>
              <a:t>Although a geogrid reinforced flex </a:t>
            </a:r>
            <a:r>
              <a:rPr lang="en-CA" dirty="0" err="1"/>
              <a:t>MSE</a:t>
            </a:r>
            <a:r>
              <a:rPr lang="en-CA" dirty="0"/>
              <a:t> retaining wall system was assumed, there are numerous ways a retaining system could be created</a:t>
            </a:r>
          </a:p>
          <a:p>
            <a:r>
              <a:rPr lang="en-CA" dirty="0"/>
              <a:t>Both options will be complex, from a geotechnical standpoint.</a:t>
            </a:r>
          </a:p>
          <a:p>
            <a:r>
              <a:rPr lang="en-CA" dirty="0"/>
              <a:t>Costs will be higher per lineal meter, where retaining is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63122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includes survey and detailed design</a:t>
            </a:r>
          </a:p>
          <a:p>
            <a:r>
              <a:rPr lang="en-US" dirty="0"/>
              <a:t>For Segment 1, the $2.7million includes the detailed design amount which is $251,000</a:t>
            </a:r>
          </a:p>
          <a:p>
            <a:r>
              <a:rPr lang="en-US" dirty="0"/>
              <a:t>Went to a class B for segment 1 &amp; 2 because of higher certainty – the pathway really can’t get any longer and the constraints are fairly well known</a:t>
            </a:r>
          </a:p>
          <a:p>
            <a:r>
              <a:rPr lang="en-US" dirty="0"/>
              <a:t>Class D for FAR because of geotechnical uncertainty – meaning pathway structure uncertainty</a:t>
            </a:r>
          </a:p>
          <a:p>
            <a:endParaRPr lang="en-US" dirty="0"/>
          </a:p>
          <a:p>
            <a:r>
              <a:rPr lang="en-US" dirty="0"/>
              <a:t>1+2+3a+shared+3c = $6.9million low end of range</a:t>
            </a:r>
          </a:p>
          <a:p>
            <a:r>
              <a:rPr lang="en-US" dirty="0"/>
              <a:t>1+2+3b+shared+3d = $7.4million high end of range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20611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final sections of the report include a list of NEXT STEPS</a:t>
            </a:r>
          </a:p>
          <a:p>
            <a:r>
              <a:rPr lang="en-US" dirty="0"/>
              <a:t>Some steps are predecessors to other steps, for example detailed design must be done before tendering the project</a:t>
            </a:r>
          </a:p>
          <a:p>
            <a:r>
              <a:rPr lang="en-US" dirty="0"/>
              <a:t>Other tasks can be done concurrently, such as detailed design and public engagement</a:t>
            </a:r>
          </a:p>
          <a:p>
            <a:r>
              <a:rPr lang="en-US" dirty="0"/>
              <a:t>Phasing is based on completing the segments beginning at eh north end and working southward: Segment 1, 2, then 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823586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12364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25633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612">
              <a:defRPr/>
            </a:pPr>
            <a:r>
              <a:rPr lang="en-US" dirty="0"/>
              <a:t>We created an annual operations and maintenance cost estimate</a:t>
            </a:r>
          </a:p>
          <a:p>
            <a:pPr defTabSz="966612">
              <a:defRPr/>
            </a:pPr>
            <a:r>
              <a:rPr lang="en-US" dirty="0"/>
              <a:t>Numbers are based on a large study done in the states on rails to trails, the west side legacy trail in Invermere, and the North Star trail in Cranbrook. </a:t>
            </a:r>
          </a:p>
          <a:p>
            <a:pPr defTabSz="966612">
              <a:defRPr/>
            </a:pPr>
            <a:r>
              <a:rPr lang="en-US" dirty="0"/>
              <a:t>This includes a contribution to capital reserve for re-paving in 35 years</a:t>
            </a:r>
          </a:p>
          <a:p>
            <a:pPr defTabSz="966612">
              <a:defRPr/>
            </a:pPr>
            <a:r>
              <a:rPr lang="en-US" dirty="0"/>
              <a:t>Snow clearing for winter maintenance is included for segment 1 only to Mt Fernie Park rd.</a:t>
            </a:r>
          </a:p>
          <a:p>
            <a:pPr defTabSz="966612">
              <a:defRPr/>
            </a:pPr>
            <a:r>
              <a:rPr lang="en-US" dirty="0"/>
              <a:t>The first row is if only segment 1 is constructed, it is higher because the admin costs are all still required</a:t>
            </a:r>
          </a:p>
          <a:p>
            <a:pPr defTabSz="966612">
              <a:defRPr/>
            </a:pPr>
            <a:r>
              <a:rPr lang="en-US" dirty="0"/>
              <a:t>The next three rows are for when the entire pathway is constructed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45861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92B23B-E4AA-4F7C-8EB6-1681F3E0021D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0864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5C093CE-7FA7-46EE-B98A-EA9C6651CA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6C285A0-4583-47AE-8F6C-74ED7EC27BF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6442F7-2266-43AC-B2CE-86B4849360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Arial Narrow" panose="020B06060202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19F08-1484-4CAF-88CB-9641E30D4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F0829A1-545B-4DC7-AC21-2E918BD94E46}" type="datetimeFigureOut">
              <a:rPr lang="en-CA" smtClean="0"/>
              <a:pPr/>
              <a:t>2020-05-18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B44225-4FD7-49AE-A7AD-8CB065CEE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EB4E7D-80A1-486B-AABB-5542D059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82E15-7D68-4838-9717-3B506A0F08F9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57502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199AF-5343-419F-938E-56E7F520FA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B933F7-4F8E-40A5-9F45-9CC92698E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lvl1pPr>
            <a:lvl2pPr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439468-3369-48B3-BEB0-80270E089B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29A1-545B-4DC7-AC21-2E918BD94E46}" type="datetimeFigureOut">
              <a:rPr lang="en-CA" smtClean="0"/>
              <a:t>2020-05-18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F4276B-E13F-4ACE-A789-AD4F2800B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09900-0113-4076-8F50-7707ED2BA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2E15-7D68-4838-9717-3B506A0F08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476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74E4A-080E-4A88-ADF8-93FEE00B55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D4E3E8-F50F-4FBA-A672-625687E366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765D42-656B-46A0-9FE3-9791F0A7A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F0829A1-545B-4DC7-AC21-2E918BD94E46}" type="datetimeFigureOut">
              <a:rPr lang="en-CA" smtClean="0"/>
              <a:pPr/>
              <a:t>2020-05-18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3A808-543F-43AA-B1D8-72961F5277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FF4E9-AAB1-4B32-B5DC-B9E2AD2F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4B82E15-7D68-4838-9717-3B506A0F08F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567733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DE720-C074-42D7-8652-1341B5C8E6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8E3B80-6F49-4247-A067-BE9D996F9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77B9EE-2730-46C7-8B9E-BD1A5F4DFD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2B302E-1C46-4D65-A2C5-A6987E344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29A1-545B-4DC7-AC21-2E918BD94E46}" type="datetimeFigureOut">
              <a:rPr lang="en-CA" smtClean="0"/>
              <a:t>2020-05-18</a:t>
            </a:fld>
            <a:endParaRPr lang="en-CA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0E7083-F051-41C8-B0B0-750555967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2AA95C-D987-4DC9-A99F-4155D280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2E15-7D68-4838-9717-3B506A0F08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16682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2FD669-AF1F-4605-ADC1-AB18F09576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026727-22A9-4E49-A259-C014CA94B7D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400" b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EDB088-D0DA-458A-9242-21F56566D0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BF5EF8-60FA-43CB-820D-C5278B5376F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>
                    <a:lumMod val="90000"/>
                    <a:lumOff val="10000"/>
                  </a:schemeClr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1374374-8559-42E7-BA9D-C3312539E8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C20F66-F337-46F3-AEF4-6C3822ECE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29A1-545B-4DC7-AC21-2E918BD94E46}" type="datetimeFigureOut">
              <a:rPr lang="en-CA" smtClean="0"/>
              <a:t>2020-05-18</a:t>
            </a:fld>
            <a:endParaRPr lang="en-CA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49D411F-91E2-49DF-A81B-5146D98FD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97740C-CA4B-44C7-96EA-6CD000606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2E15-7D68-4838-9717-3B506A0F08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1971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00529-BB45-48DF-9DB1-14B7746501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87E4E1-A1FE-411F-B0B9-D02CE68DA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29A1-545B-4DC7-AC21-2E918BD94E46}" type="datetimeFigureOut">
              <a:rPr lang="en-CA" smtClean="0"/>
              <a:t>2020-05-18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B3ECF7-6D61-4443-A663-67B442E07E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93C074-ED24-4434-8695-A5751D690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2E15-7D68-4838-9717-3B506A0F08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1892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B07E3E-5DA4-49C5-AE01-D4D0E7B89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29A1-545B-4DC7-AC21-2E918BD94E46}" type="datetimeFigureOut">
              <a:rPr lang="en-CA" smtClean="0"/>
              <a:t>2020-05-18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2C5061-C144-4997-AAD3-2D7279D1B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FF3AAC-A05A-434E-95D7-82A0BCED1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2E15-7D68-4838-9717-3B506A0F08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5970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FBEE9-9282-465F-9C3F-595E69F97C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687C7-7D1D-47E8-B5E3-DBF661BB57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F84DD-7A23-416B-8AE6-E6A575045D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A505A1-9435-421D-A7C1-E285C5C11A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29A1-545B-4DC7-AC21-2E918BD94E46}" type="datetimeFigureOut">
              <a:rPr lang="en-CA" smtClean="0"/>
              <a:t>2020-05-18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333AC1-7AD6-435E-B382-B59B1B2D6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C7D5D5-C11A-4D5B-8FF2-5CF2B344D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2E15-7D68-4838-9717-3B506A0F08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60587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EA611-687B-4E65-AC4E-CDD5AADED1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C9093C-0478-4A1F-B4A7-779238BD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3C4694-2E72-43B8-AF77-803FB2B44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553BCF-35E6-4225-AC1C-4B4C4CE11B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29A1-545B-4DC7-AC21-2E918BD94E46}" type="datetimeFigureOut">
              <a:rPr lang="en-CA" smtClean="0"/>
              <a:t>2020-05-18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C068CF-AFBC-43C8-B644-257E7FA26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425E42-C148-48D6-94A8-01708BEDC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2E15-7D68-4838-9717-3B506A0F08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4377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CE100-D86A-48C2-BF32-C8C000175E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BA2676A-608A-4588-80DC-0AF14C05B0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96966-4B2D-4D00-9801-246C3E3E2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29A1-545B-4DC7-AC21-2E918BD94E46}" type="datetimeFigureOut">
              <a:rPr lang="en-CA" smtClean="0"/>
              <a:t>2020-05-18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59A48-801A-4C97-981F-B0F43081B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78C752-5D38-4DD1-BF19-05A64F87D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2E15-7D68-4838-9717-3B506A0F08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7567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980CA7-BC4B-4AE8-96A9-AB6AEE4F28F1}"/>
              </a:ext>
            </a:extLst>
          </p:cNvPr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FBB7BF-B513-4927-88B7-90938485E8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098A5E-8BD1-4774-8DB8-C97B20ED65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0829A1-545B-4DC7-AC21-2E918BD94E46}" type="datetimeFigureOut">
              <a:rPr lang="en-CA" smtClean="0"/>
              <a:t>2020-05-18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38802A-6377-4ACA-8BA3-41E0DDD8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E9EAEE-826A-4386-BB64-2D4E54038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B82E15-7D68-4838-9717-3B506A0F08F9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1295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E9A61B-4FE4-48BC-9CF5-AF7291975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7EA7F0-7A1E-411F-96A3-A11C5040D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3A9292-56BC-4F86-B662-095D216CFA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F0829A1-545B-4DC7-AC21-2E918BD94E46}" type="datetimeFigureOut">
              <a:rPr lang="en-CA" smtClean="0"/>
              <a:pPr/>
              <a:t>2020-05-18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0E23D-DE2F-498F-8C47-9FEF53EDA2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ED2383-82EB-47F0-9F9D-2CFE11D8E6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4B82E15-7D68-4838-9717-3B506A0F08F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02698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0D5257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09AD30-2B7B-4AF6-A1C2-CB57E54673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56202" y="747888"/>
            <a:ext cx="9144000" cy="1474307"/>
          </a:xfrm>
        </p:spPr>
        <p:txBody>
          <a:bodyPr/>
          <a:lstStyle/>
          <a:p>
            <a:r>
              <a:rPr lang="en-US" dirty="0"/>
              <a:t>Fernie Valley Pathway</a:t>
            </a:r>
            <a:endParaRPr lang="en-C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99C88A-9F58-4978-94CE-70FE508E91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6202" y="2591383"/>
            <a:ext cx="9144000" cy="961443"/>
          </a:xfrm>
        </p:spPr>
        <p:txBody>
          <a:bodyPr/>
          <a:lstStyle/>
          <a:p>
            <a:r>
              <a:rPr lang="en-US" dirty="0"/>
              <a:t>Paved Pathway from West Fernie to Fernie Alpine Resort</a:t>
            </a:r>
          </a:p>
          <a:p>
            <a:r>
              <a:rPr lang="en-US" dirty="0"/>
              <a:t>Preliminary Design</a:t>
            </a:r>
            <a:endParaRPr lang="en-CA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7851307-6265-491C-9545-2F96CC2B8718}"/>
              </a:ext>
            </a:extLst>
          </p:cNvPr>
          <p:cNvCxnSpPr>
            <a:cxnSpLocks/>
          </p:cNvCxnSpPr>
          <p:nvPr/>
        </p:nvCxnSpPr>
        <p:spPr>
          <a:xfrm>
            <a:off x="5641901" y="2360364"/>
            <a:ext cx="908197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59E2D053-A889-4702-AB96-D774379C422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34360" y="5637413"/>
            <a:ext cx="2296632" cy="8766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EFBD9F-B622-4C64-A3D9-17B206C95663}"/>
              </a:ext>
            </a:extLst>
          </p:cNvPr>
          <p:cNvSpPr txBox="1"/>
          <p:nvPr/>
        </p:nvSpPr>
        <p:spPr>
          <a:xfrm>
            <a:off x="305746" y="5844901"/>
            <a:ext cx="57805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Darin Langhorst &amp; Matt Hadley</a:t>
            </a: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liaison Kevin Mohr</a:t>
            </a:r>
            <a:endParaRPr lang="en-CA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8BA18A9-8C9E-4438-9DC9-82474C330FD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2254" y="5919264"/>
            <a:ext cx="1524000" cy="765741"/>
          </a:xfrm>
          <a:prstGeom prst="rect">
            <a:avLst/>
          </a:prstGeom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71BA8EDD-D0B1-4E58-BA41-FADF75B71099}"/>
              </a:ext>
            </a:extLst>
          </p:cNvPr>
          <p:cNvSpPr txBox="1">
            <a:spLocks/>
          </p:cNvSpPr>
          <p:nvPr/>
        </p:nvSpPr>
        <p:spPr>
          <a:xfrm>
            <a:off x="3745735" y="4514270"/>
            <a:ext cx="4474398" cy="113415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Presentation to City of Fernie Committee of the Whole</a:t>
            </a:r>
          </a:p>
          <a:p>
            <a:r>
              <a:rPr lang="en-US" dirty="0"/>
              <a:t>May 19, 2020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557957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1AFB706-A15C-416B-9AF6-ACEF94ECA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123040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6397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998AD7D-7614-4F76-91B3-09A90C5B0C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5070885" cy="43238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C68C78-4295-4782-8EEA-78D802A2B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5383" y="865408"/>
            <a:ext cx="5085410" cy="776356"/>
          </a:xfrm>
        </p:spPr>
        <p:txBody>
          <a:bodyPr>
            <a:normAutofit/>
          </a:bodyPr>
          <a:lstStyle/>
          <a:p>
            <a:r>
              <a:rPr lang="en-US" dirty="0"/>
              <a:t>Goals of the Pathway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88BF2-95CB-454C-8761-2AB0208FC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114" y="2093205"/>
            <a:ext cx="6365950" cy="3763585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Connect Valley Communities</a:t>
            </a:r>
          </a:p>
          <a:p>
            <a:r>
              <a:rPr lang="en-US" dirty="0"/>
              <a:t>Active Transportation linkage for neighborhoods</a:t>
            </a:r>
          </a:p>
          <a:p>
            <a:r>
              <a:rPr lang="en-US" dirty="0"/>
              <a:t>Safer access to other trail networks and attractions</a:t>
            </a:r>
          </a:p>
          <a:p>
            <a:r>
              <a:rPr lang="en-US" dirty="0"/>
              <a:t>High value outdoor recreation/tourism amenity</a:t>
            </a:r>
          </a:p>
          <a:p>
            <a:r>
              <a:rPr lang="en-US" dirty="0"/>
              <a:t>Connect through the Lizard Creek Bridge multi-use pathway and bridge (under construction)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</a:rPr>
              <a:t>Outcome:</a:t>
            </a:r>
            <a:r>
              <a:rPr lang="en-US" dirty="0"/>
              <a:t> 6.1 km paved multi-use pathway - safe and accessible travel within the community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B5C85C-7ACC-4925-A7CC-8FADADE3BF45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560289" y="89209"/>
            <a:ext cx="2831630" cy="6545507"/>
          </a:xfrm>
          <a:prstGeom prst="rect">
            <a:avLst/>
          </a:prstGeom>
          <a:ln w="9525" cap="flat" cmpd="sng" algn="ctr">
            <a:solidFill>
              <a:srgbClr val="3E3F4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xmlns="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8094227-AE04-4E15-B405-696CDB7EFA1A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494874" y="2786487"/>
            <a:ext cx="2576743" cy="3848229"/>
          </a:xfrm>
          <a:prstGeom prst="rect">
            <a:avLst/>
          </a:prstGeom>
          <a:ln w="9525" cap="flat" cmpd="sng" algn="ctr">
            <a:solidFill>
              <a:srgbClr val="3E3F4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xmlns="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995682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D1C4A58-1570-49E2-A011-92BD90A94F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84390" y="0"/>
            <a:ext cx="6544133" cy="68580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4D224E6-338A-4F1A-9BA2-2D1704B80D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2123" y="2117223"/>
            <a:ext cx="2702094" cy="2443760"/>
          </a:xfrm>
        </p:spPr>
        <p:txBody>
          <a:bodyPr>
            <a:normAutofit/>
          </a:bodyPr>
          <a:lstStyle/>
          <a:p>
            <a:r>
              <a:rPr lang="en-US" dirty="0"/>
              <a:t>Project Approach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541A2F-28C7-4B2D-8F6D-1AC49A42402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 flipH="1">
            <a:off x="0" y="0"/>
            <a:ext cx="4083404" cy="3481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498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AA3E2A6A-7893-4C51-950A-FC9019520FD1}"/>
              </a:ext>
            </a:extLst>
          </p:cNvPr>
          <p:cNvSpPr txBox="1">
            <a:spLocks/>
          </p:cNvSpPr>
          <p:nvPr/>
        </p:nvSpPr>
        <p:spPr>
          <a:xfrm>
            <a:off x="476808" y="-149991"/>
            <a:ext cx="6494172" cy="181904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bg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Segment 1: West Fernie Alignment Options</a:t>
            </a:r>
            <a:endParaRPr lang="en-CA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1F8B05B-539A-4C08-851A-167E5F73DFC5}"/>
              </a:ext>
            </a:extLst>
          </p:cNvPr>
          <p:cNvSpPr txBox="1">
            <a:spLocks/>
          </p:cNvSpPr>
          <p:nvPr/>
        </p:nvSpPr>
        <p:spPr>
          <a:xfrm>
            <a:off x="355622" y="2027104"/>
            <a:ext cx="6353650" cy="4154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Arial Narrow" panose="020B060602020203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10000"/>
              </a:lnSpc>
            </a:pPr>
            <a:r>
              <a:rPr lang="en-US" sz="3600" dirty="0"/>
              <a:t>Highway 3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Direct, central, out of floodplain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Stays on west side of Hwy 3 </a:t>
            </a:r>
          </a:p>
          <a:p>
            <a:pPr algn="l">
              <a:lnSpc>
                <a:spcPct val="110000"/>
              </a:lnSpc>
            </a:pPr>
            <a:r>
              <a:rPr lang="en-US" sz="3600" dirty="0"/>
              <a:t>West Fernie Dike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Longer and limited connectivity options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Future need to raise the dike</a:t>
            </a:r>
          </a:p>
          <a:p>
            <a:pPr marL="800100" lvl="1" indent="-34290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Wetland crossing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B8C0419-4FCD-4D85-9DC3-C4E2A8FD4D67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88"/>
          <a:stretch/>
        </p:blipFill>
        <p:spPr bwMode="auto">
          <a:xfrm>
            <a:off x="6599105" y="2027104"/>
            <a:ext cx="5592896" cy="483089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D693533-FA84-49E4-B6F3-ED161DD607D4}"/>
              </a:ext>
            </a:extLst>
          </p:cNvPr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37" r="2" b="17260"/>
          <a:stretch/>
        </p:blipFill>
        <p:spPr bwMode="auto">
          <a:xfrm>
            <a:off x="7930896" y="10"/>
            <a:ext cx="4261104" cy="2027094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6056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339C0-22AE-4925-809A-DBDC7F0EF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2577" y="2346518"/>
            <a:ext cx="3316404" cy="2153812"/>
          </a:xfrm>
        </p:spPr>
        <p:txBody>
          <a:bodyPr>
            <a:normAutofit/>
          </a:bodyPr>
          <a:lstStyle/>
          <a:p>
            <a:r>
              <a:rPr lang="en-US" dirty="0"/>
              <a:t>West Fernie Cross Sections</a:t>
            </a:r>
            <a:endParaRPr lang="en-CA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ED56EE-CB8C-415B-87E2-9687BE4464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508085" y="29604"/>
            <a:ext cx="4683915" cy="393785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2A2FFBC-D1D5-427B-A316-42AFA45A95B8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7196" r="728"/>
          <a:stretch/>
        </p:blipFill>
        <p:spPr bwMode="auto">
          <a:xfrm>
            <a:off x="0" y="0"/>
            <a:ext cx="7667625" cy="3388360"/>
          </a:xfrm>
          <a:prstGeom prst="rect">
            <a:avLst/>
          </a:prstGeom>
          <a:ln w="9525" cap="flat" cmpd="sng" algn="ctr">
            <a:solidFill>
              <a:srgbClr val="3E3F4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xmlns="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087275-FDBF-456F-A224-65B9D52855B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23424"/>
            <a:ext cx="6828263" cy="3388360"/>
          </a:xfrm>
          <a:prstGeom prst="rect">
            <a:avLst/>
          </a:prstGeom>
          <a:ln w="9525" cap="flat" cmpd="sng" algn="ctr">
            <a:solidFill>
              <a:srgbClr val="3E3F4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xmlns="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245569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2CD662-7C29-45BC-A6E4-EECA6283F7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131" r="6869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238BA1-CE66-4144-A44C-1B37D818A4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5544161" cy="3851236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F40F4A6-746B-4373-84FC-7207BF5E2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4161" y="33051"/>
            <a:ext cx="3346451" cy="1509310"/>
          </a:xfrm>
        </p:spPr>
        <p:txBody>
          <a:bodyPr>
            <a:normAutofit fontScale="90000"/>
          </a:bodyPr>
          <a:lstStyle/>
          <a:p>
            <a:r>
              <a:rPr lang="en-US" dirty="0"/>
              <a:t>Segment 2: Mt Fernie Park Rd</a:t>
            </a:r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7B904D0-F1AD-40F0-81BB-1EA9A33D9045}"/>
              </a:ext>
            </a:extLst>
          </p:cNvPr>
          <p:cNvSpPr txBox="1"/>
          <p:nvPr/>
        </p:nvSpPr>
        <p:spPr>
          <a:xfrm>
            <a:off x="6545146" y="4610617"/>
            <a:ext cx="2916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Impact" panose="020B0806030902050204" pitchFamily="34" charset="0"/>
              </a:rPr>
              <a:t>Hwy 3 Crossing</a:t>
            </a:r>
          </a:p>
        </p:txBody>
      </p:sp>
    </p:spTree>
    <p:extLst>
      <p:ext uri="{BB962C8B-B14F-4D97-AF65-F5344CB8AC3E}">
        <p14:creationId xmlns:p14="http://schemas.microsoft.com/office/powerpoint/2010/main" val="3699576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998AD7D-7614-4F76-91B3-09A90C5B0C3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H="1">
            <a:off x="-373499" y="1899667"/>
            <a:ext cx="5070885" cy="432388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C68C78-4295-4782-8EEA-78D802A2BD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7343" y="260946"/>
            <a:ext cx="5490116" cy="1616927"/>
          </a:xfrm>
        </p:spPr>
        <p:txBody>
          <a:bodyPr>
            <a:normAutofit fontScale="90000"/>
          </a:bodyPr>
          <a:lstStyle/>
          <a:p>
            <a:r>
              <a:rPr lang="en-US" dirty="0"/>
              <a:t>Segment 3: Fernie Alpine Resort Alignment Options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88BF2-95CB-454C-8761-2AB0208FCB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2460" y="1892219"/>
            <a:ext cx="4769094" cy="3226191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Boardman Creek Options</a:t>
            </a:r>
          </a:p>
          <a:p>
            <a:pPr lvl="1"/>
            <a:r>
              <a:rPr lang="en-US" dirty="0"/>
              <a:t>More gradual grades </a:t>
            </a:r>
          </a:p>
          <a:p>
            <a:pPr lvl="1"/>
            <a:r>
              <a:rPr lang="en-US" dirty="0"/>
              <a:t>More forest path experience</a:t>
            </a:r>
          </a:p>
          <a:p>
            <a:r>
              <a:rPr lang="en-US" dirty="0"/>
              <a:t>Fernie Ski Hill Rd</a:t>
            </a:r>
          </a:p>
          <a:p>
            <a:pPr lvl="1"/>
            <a:r>
              <a:rPr lang="en-US" dirty="0"/>
              <a:t>Steeper grades</a:t>
            </a:r>
          </a:p>
          <a:p>
            <a:pPr lvl="1"/>
            <a:r>
              <a:rPr lang="en-US" dirty="0"/>
              <a:t>Snow clearing challenges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A534FF1-0C5A-4C95-9704-9AC646C881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1883" y="-18303"/>
            <a:ext cx="5490117" cy="6876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958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339C0-22AE-4925-809A-DBDC7F0EF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53014" y="2352094"/>
            <a:ext cx="3316404" cy="2153812"/>
          </a:xfrm>
        </p:spPr>
        <p:txBody>
          <a:bodyPr>
            <a:normAutofit fontScale="90000"/>
          </a:bodyPr>
          <a:lstStyle/>
          <a:p>
            <a:r>
              <a:rPr lang="en-US" dirty="0"/>
              <a:t>Fernie Alpine Resort Cross Sections</a:t>
            </a:r>
            <a:endParaRPr lang="en-CA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4ED56EE-CB8C-415B-87E2-9687BE4464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7453014" y="20691"/>
            <a:ext cx="4738986" cy="398414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D97CF8-9721-4FA8-B469-1BC955D36D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9019"/>
          <a:stretch/>
        </p:blipFill>
        <p:spPr>
          <a:xfrm>
            <a:off x="223024" y="48597"/>
            <a:ext cx="5653669" cy="29956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2BC95DD-0600-42D1-AD73-6AB5CA567F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59" y="3122351"/>
            <a:ext cx="7057211" cy="3677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67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08AA13-E978-4C6E-883D-D32DE7EEB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450" y="1876425"/>
            <a:ext cx="103251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829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108F7F-BF4D-47D3-B95A-F7C29CDC746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15" t="3233" r="12259" b="3261"/>
          <a:stretch/>
        </p:blipFill>
        <p:spPr>
          <a:xfrm>
            <a:off x="0" y="0"/>
            <a:ext cx="12192000" cy="6855948"/>
          </a:xfrm>
          <a:prstGeom prst="rect">
            <a:avLst/>
          </a:prstGeom>
        </p:spPr>
      </p:pic>
      <p:sp>
        <p:nvSpPr>
          <p:cNvPr id="50" name="Rectangle 19">
            <a:extLst>
              <a:ext uri="{FF2B5EF4-FFF2-40B4-BE49-F238E27FC236}">
                <a16:creationId xmlns:a16="http://schemas.microsoft.com/office/drawing/2014/main" id="{2B1D4F77-A17C-43D7-B7FA-545148E4E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6"/>
            <a:ext cx="4332307" cy="5896743"/>
          </a:xfrm>
          <a:prstGeom prst="rect">
            <a:avLst/>
          </a:prstGeom>
          <a:solidFill>
            <a:schemeClr val="bg1">
              <a:alpha val="90000"/>
            </a:schemeClr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EED9483-958A-49FF-84D6-86A03ADDB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805" y="640263"/>
            <a:ext cx="3759240" cy="1344975"/>
          </a:xfrm>
        </p:spPr>
        <p:txBody>
          <a:bodyPr>
            <a:normAutofit/>
          </a:bodyPr>
          <a:lstStyle/>
          <a:p>
            <a:r>
              <a:rPr lang="en-US" sz="4000"/>
              <a:t>Next Steps</a:t>
            </a:r>
            <a:endParaRPr lang="en-CA" sz="400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7F74A15-1330-4AE4-B65F-26CBBE346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110" y="2121763"/>
            <a:ext cx="3764826" cy="3773010"/>
          </a:xfrm>
        </p:spPr>
        <p:txBody>
          <a:bodyPr>
            <a:normAutofit fontScale="85000" lnSpcReduction="10000"/>
          </a:bodyPr>
          <a:lstStyle/>
          <a:p>
            <a:r>
              <a:rPr lang="en-US" sz="1800" dirty="0"/>
              <a:t>Funding Strategy and Implementation Plan</a:t>
            </a:r>
          </a:p>
          <a:p>
            <a:r>
              <a:rPr lang="en-US" sz="1800" dirty="0"/>
              <a:t>Detailed Survey</a:t>
            </a:r>
          </a:p>
          <a:p>
            <a:r>
              <a:rPr lang="en-US" sz="1800" dirty="0"/>
              <a:t>Detailed Design for Segment 1</a:t>
            </a:r>
          </a:p>
          <a:p>
            <a:r>
              <a:rPr lang="en-US" sz="1800" dirty="0"/>
              <a:t>Landowner and Public Engagement</a:t>
            </a:r>
          </a:p>
          <a:p>
            <a:r>
              <a:rPr lang="en-US" sz="1800" dirty="0"/>
              <a:t>BC </a:t>
            </a:r>
            <a:r>
              <a:rPr lang="en-US" sz="1800" dirty="0" err="1"/>
              <a:t>MoTI</a:t>
            </a:r>
            <a:r>
              <a:rPr lang="en-US" sz="1800" dirty="0"/>
              <a:t> approvals, other approvals</a:t>
            </a:r>
          </a:p>
          <a:p>
            <a:r>
              <a:rPr lang="en-US" sz="1800" dirty="0"/>
              <a:t>Construct Segment 1</a:t>
            </a:r>
          </a:p>
          <a:p>
            <a:r>
              <a:rPr lang="en-US" sz="1800" dirty="0"/>
              <a:t>Continue and repeat process with Segments 2 &amp; 3</a:t>
            </a:r>
          </a:p>
        </p:txBody>
      </p:sp>
    </p:spTree>
    <p:extLst>
      <p:ext uri="{BB962C8B-B14F-4D97-AF65-F5344CB8AC3E}">
        <p14:creationId xmlns:p14="http://schemas.microsoft.com/office/powerpoint/2010/main" val="2131303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AEABA98-5C09-404F-B2C8-1FCF86E1D517}"/>
              </a:ext>
            </a:extLst>
          </p:cNvPr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DAC4DA2F-2C8C-4F6C-8BF1-061C5EA35D45}"/>
              </a:ext>
            </a:extLst>
          </p:cNvPr>
          <p:cNvSpPr txBox="1">
            <a:spLocks/>
          </p:cNvSpPr>
          <p:nvPr/>
        </p:nvSpPr>
        <p:spPr>
          <a:xfrm>
            <a:off x="3970117" y="407463"/>
            <a:ext cx="3810000" cy="157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D5257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Questions</a:t>
            </a:r>
            <a:r>
              <a:rPr lang="en-US" sz="5400" dirty="0">
                <a:solidFill>
                  <a:schemeClr val="bg1"/>
                </a:solidFill>
                <a:latin typeface="Arial Black" panose="020B0A04020102020204" pitchFamily="34" charset="0"/>
              </a:rPr>
              <a:t>?</a:t>
            </a:r>
            <a:endParaRPr lang="en-CA" sz="5400" dirty="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C0D62D-FAE2-46E7-B30C-0308A1886AC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700" y="6126759"/>
            <a:ext cx="1525030" cy="58211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46B3AA-23D1-49F6-8EC4-5AEBC65E631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5730" y="6092259"/>
            <a:ext cx="1524000" cy="76574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42CD3C4-5CBF-469A-B5D9-DC73DFFF7525}"/>
              </a:ext>
            </a:extLst>
          </p:cNvPr>
          <p:cNvSpPr txBox="1"/>
          <p:nvPr/>
        </p:nvSpPr>
        <p:spPr>
          <a:xfrm>
            <a:off x="8192005" y="3860961"/>
            <a:ext cx="44099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Darin Langhorst,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P.Eng.,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BFA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403-621-4072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dlanghorst@mcelhanney.com</a:t>
            </a:r>
            <a:endParaRPr lang="en-CA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D4108FB-73B1-4B29-BD48-A543DE76E08A}"/>
              </a:ext>
            </a:extLst>
          </p:cNvPr>
          <p:cNvSpPr txBox="1"/>
          <p:nvPr/>
        </p:nvSpPr>
        <p:spPr>
          <a:xfrm>
            <a:off x="8192006" y="5769175"/>
            <a:ext cx="39999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Matt Hadley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BSc. 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403-621-4074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mhadley@mcelhanney.com</a:t>
            </a:r>
            <a:endParaRPr lang="en-CA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295F790-70EB-48E4-AD6B-C86CC5075419}"/>
              </a:ext>
            </a:extLst>
          </p:cNvPr>
          <p:cNvSpPr txBox="1"/>
          <p:nvPr/>
        </p:nvSpPr>
        <p:spPr>
          <a:xfrm>
            <a:off x="8192005" y="4815068"/>
            <a:ext cx="440995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Kevin Mohr, 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P.Eng., 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250-425-0158</a:t>
            </a: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kmohr@mcelhanney.com</a:t>
            </a:r>
            <a:endParaRPr lang="en-CA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952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30AF23-7ABD-4F38-914D-7BE10441C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EED9483-958A-49FF-84D6-86A03ADDBE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877" y="1575412"/>
            <a:ext cx="5139665" cy="2583837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keep slides below in case of questions about these topics</a:t>
            </a:r>
            <a:endParaRPr lang="en-CA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4229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9FF99BD-075F-4761-A995-6FC574BD25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7B21A54-9BA3-4EA9-B460-5A829ADD90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FA8F714-B9D8-488A-8CCA-E9948FF91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6" y="643468"/>
            <a:ext cx="10905067" cy="557106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EBE3741-4880-48DE-9841-415E01759F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11343"/>
              </p:ext>
            </p:extLst>
          </p:nvPr>
        </p:nvGraphicFramePr>
        <p:xfrm>
          <a:off x="1163564" y="1123527"/>
          <a:ext cx="9864869" cy="4604804"/>
        </p:xfrm>
        <a:graphic>
          <a:graphicData uri="http://schemas.openxmlformats.org/drawingml/2006/table">
            <a:tbl>
              <a:tblPr firstRow="1" firstCol="1" bandRow="1"/>
              <a:tblGrid>
                <a:gridCol w="5783945">
                  <a:extLst>
                    <a:ext uri="{9D8B030D-6E8A-4147-A177-3AD203B41FA5}">
                      <a16:colId xmlns:a16="http://schemas.microsoft.com/office/drawing/2014/main" val="1930963811"/>
                    </a:ext>
                  </a:extLst>
                </a:gridCol>
                <a:gridCol w="4080924">
                  <a:extLst>
                    <a:ext uri="{9D8B030D-6E8A-4147-A177-3AD203B41FA5}">
                      <a16:colId xmlns:a16="http://schemas.microsoft.com/office/drawing/2014/main" val="2347125451"/>
                    </a:ext>
                  </a:extLst>
                </a:gridCol>
              </a:tblGrid>
              <a:tr h="1365370"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2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Segment</a:t>
                      </a:r>
                      <a:endParaRPr lang="en-CA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3886" marR="113886" marT="60107" marB="601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8B9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2000" b="1" i="0" u="none" strike="noStrike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Annual Total of Operation and Maintenance and Capital Reserve Contribution</a:t>
                      </a:r>
                      <a:endParaRPr lang="en-CA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3886" marR="113886" marT="60107" marB="601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E8B9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166490"/>
                  </a:ext>
                </a:extLst>
              </a:tr>
              <a:tr h="1167967"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700" b="0" i="0" u="none" strike="noStrike">
                          <a:solidFill>
                            <a:srgbClr val="3E3F4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Segment 1 only constructed (Includes </a:t>
                      </a:r>
                      <a:r>
                        <a:rPr lang="en-CA" sz="1700" b="1" i="0" u="sng" strike="noStrike">
                          <a:solidFill>
                            <a:srgbClr val="3E3F4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</a:t>
                      </a:r>
                      <a:r>
                        <a:rPr lang="en-CA" sz="1700" b="0" i="0" u="none" strike="noStrike">
                          <a:solidFill>
                            <a:srgbClr val="3E3F4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of the Condition Review, Management, and Administration Tasks as this does not scale proportional to length)  </a:t>
                      </a:r>
                      <a:endParaRPr lang="en-CA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3886" marR="113886" marT="60107" marB="601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700" b="0" i="0" u="none" strike="noStrike">
                          <a:solidFill>
                            <a:srgbClr val="3E3F4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$41,300</a:t>
                      </a:r>
                      <a:endParaRPr lang="en-CA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3886" marR="113886" marT="60107" marB="601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4200672"/>
                  </a:ext>
                </a:extLst>
              </a:tr>
              <a:tr h="541593">
                <a:tc gridSpan="2">
                  <a:txBody>
                    <a:bodyPr/>
                    <a:lstStyle/>
                    <a:p>
                      <a:pPr marL="0" marR="0" algn="ctr" font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700" b="0" i="0" u="none" strike="noStrike">
                          <a:solidFill>
                            <a:srgbClr val="3E3F4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Following Completion of the Entire Pathway</a:t>
                      </a:r>
                      <a:endParaRPr lang="en-CA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51848" marR="151848" marT="75924" marB="75924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6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6010681"/>
                  </a:ext>
                </a:extLst>
              </a:tr>
              <a:tr h="509958"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700" b="0" i="0" u="none" strike="noStrike">
                          <a:solidFill>
                            <a:srgbClr val="3E3F4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Segment 1 </a:t>
                      </a:r>
                      <a:endParaRPr lang="en-CA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3886" marR="113886" marT="60107" marB="601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700" b="0" i="0" u="none" strike="noStrike">
                          <a:solidFill>
                            <a:srgbClr val="3E3F4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$30,520</a:t>
                      </a:r>
                      <a:endParaRPr lang="en-CA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3886" marR="113886" marT="60107" marB="601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892038"/>
                  </a:ext>
                </a:extLst>
              </a:tr>
              <a:tr h="509958"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700" b="0" i="0" u="none" strike="noStrike">
                          <a:solidFill>
                            <a:srgbClr val="3E3F4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Segment 2</a:t>
                      </a:r>
                      <a:endParaRPr lang="en-CA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3886" marR="113886" marT="60107" marB="601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700" b="0" i="0" u="none" strike="noStrike">
                          <a:solidFill>
                            <a:srgbClr val="3E3F4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$17,500</a:t>
                      </a:r>
                      <a:endParaRPr lang="en-CA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3886" marR="113886" marT="60107" marB="601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364457"/>
                  </a:ext>
                </a:extLst>
              </a:tr>
              <a:tr h="509958"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700" b="0" i="0" u="none" strike="noStrike">
                          <a:solidFill>
                            <a:srgbClr val="3E3F4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Segment 3</a:t>
                      </a:r>
                      <a:endParaRPr lang="en-CA" sz="3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3886" marR="113886" marT="60107" marB="601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ctr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700" b="0" i="0" u="none" strike="noStrike" dirty="0">
                          <a:solidFill>
                            <a:srgbClr val="3E3F4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$14,100</a:t>
                      </a:r>
                      <a:endParaRPr lang="en-CA" sz="3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3886" marR="113886" marT="60107" marB="6010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863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6538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1950F6F-610F-4016-BE13-D5B6E2AA2A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0204" y="0"/>
            <a:ext cx="96115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67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998AD7D-7614-4F76-91B3-09A90C5B0C3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6677434" y="-50562"/>
            <a:ext cx="5552666" cy="4323888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ECA786C3-45EB-4FCB-8AF8-DDFDAB78A0F0}"/>
              </a:ext>
            </a:extLst>
          </p:cNvPr>
          <p:cNvSpPr txBox="1">
            <a:spLocks/>
          </p:cNvSpPr>
          <p:nvPr/>
        </p:nvSpPr>
        <p:spPr>
          <a:xfrm>
            <a:off x="965665" y="193173"/>
            <a:ext cx="10515600" cy="25574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0D5257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/>
              <a:t>West Fernie Cross Section Cost Comparison</a:t>
            </a:r>
            <a:endParaRPr lang="en-CA" sz="48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D5B9F6D-9B97-453B-9E42-71A8AE4C38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8021692"/>
              </p:ext>
            </p:extLst>
          </p:nvPr>
        </p:nvGraphicFramePr>
        <p:xfrm>
          <a:off x="2101462" y="2811265"/>
          <a:ext cx="7477435" cy="215102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91945">
                  <a:extLst>
                    <a:ext uri="{9D8B030D-6E8A-4147-A177-3AD203B41FA5}">
                      <a16:colId xmlns:a16="http://schemas.microsoft.com/office/drawing/2014/main" val="1146850440"/>
                    </a:ext>
                  </a:extLst>
                </a:gridCol>
                <a:gridCol w="2492745">
                  <a:extLst>
                    <a:ext uri="{9D8B030D-6E8A-4147-A177-3AD203B41FA5}">
                      <a16:colId xmlns:a16="http://schemas.microsoft.com/office/drawing/2014/main" val="2285741369"/>
                    </a:ext>
                  </a:extLst>
                </a:gridCol>
                <a:gridCol w="2492745">
                  <a:extLst>
                    <a:ext uri="{9D8B030D-6E8A-4147-A177-3AD203B41FA5}">
                      <a16:colId xmlns:a16="http://schemas.microsoft.com/office/drawing/2014/main" val="3295158313"/>
                    </a:ext>
                  </a:extLst>
                </a:gridCol>
              </a:tblGrid>
              <a:tr h="992838">
                <a:tc>
                  <a:txBody>
                    <a:bodyPr/>
                    <a:lstStyle/>
                    <a:p>
                      <a:pPr marL="0" marR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400" dirty="0">
                          <a:effectLst/>
                        </a:rPr>
                        <a:t>Section</a:t>
                      </a:r>
                      <a:endParaRPr lang="en-US" sz="1000" dirty="0">
                        <a:solidFill>
                          <a:srgbClr val="3E3F4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400" dirty="0">
                          <a:effectLst/>
                        </a:rPr>
                        <a:t>Element</a:t>
                      </a:r>
                      <a:endParaRPr lang="en-US" sz="1000" dirty="0">
                        <a:solidFill>
                          <a:srgbClr val="3E3F4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400">
                          <a:effectLst/>
                        </a:rPr>
                        <a:t>Cost per meter of Pathway Section</a:t>
                      </a:r>
                      <a:endParaRPr lang="en-US" sz="1000">
                        <a:solidFill>
                          <a:srgbClr val="3E3F4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3208180247"/>
                  </a:ext>
                </a:extLst>
              </a:tr>
              <a:tr h="743496">
                <a:tc>
                  <a:txBody>
                    <a:bodyPr/>
                    <a:lstStyle/>
                    <a:p>
                      <a:pPr marL="0" marR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400" dirty="0">
                          <a:effectLst/>
                        </a:rPr>
                        <a:t>Section O and P</a:t>
                      </a:r>
                      <a:endParaRPr lang="en-US" sz="1400" dirty="0">
                        <a:solidFill>
                          <a:srgbClr val="3E3F4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400" dirty="0">
                          <a:effectLst/>
                        </a:rPr>
                        <a:t>2.1 meter extra width requires additional engineered fill.</a:t>
                      </a:r>
                      <a:endParaRPr lang="en-US" sz="1400" dirty="0">
                        <a:solidFill>
                          <a:srgbClr val="3E3F4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400">
                          <a:effectLst/>
                        </a:rPr>
                        <a:t>$275</a:t>
                      </a:r>
                      <a:endParaRPr lang="en-US" sz="1400">
                        <a:solidFill>
                          <a:srgbClr val="3E3F4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3832943708"/>
                  </a:ext>
                </a:extLst>
              </a:tr>
              <a:tr h="414693">
                <a:tc>
                  <a:txBody>
                    <a:bodyPr/>
                    <a:lstStyle/>
                    <a:p>
                      <a:pPr marL="0" marR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400">
                          <a:effectLst/>
                        </a:rPr>
                        <a:t>Section D</a:t>
                      </a:r>
                      <a:endParaRPr lang="en-US" sz="1400">
                        <a:solidFill>
                          <a:srgbClr val="3E3F4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400" dirty="0">
                          <a:effectLst/>
                        </a:rPr>
                        <a:t>Roadside barrier, c/w railing</a:t>
                      </a:r>
                      <a:endParaRPr lang="en-US" sz="1400" dirty="0">
                        <a:solidFill>
                          <a:srgbClr val="3E3F4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CA" sz="1400" dirty="0">
                          <a:effectLst/>
                        </a:rPr>
                        <a:t>$505</a:t>
                      </a:r>
                      <a:endParaRPr lang="en-US" sz="1400" dirty="0">
                        <a:solidFill>
                          <a:srgbClr val="3E3F4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 anchor="ctr"/>
                </a:tc>
                <a:extLst>
                  <a:ext uri="{0D108BD9-81ED-4DB2-BD59-A6C34878D82A}">
                    <a16:rowId xmlns:a16="http://schemas.microsoft.com/office/drawing/2014/main" val="4271189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59549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cElhanney Colours">
      <a:dk1>
        <a:srgbClr val="3E3F40"/>
      </a:dk1>
      <a:lt1>
        <a:sysClr val="window" lastClr="FFFFFF"/>
      </a:lt1>
      <a:dk2>
        <a:srgbClr val="0D5257"/>
      </a:dk2>
      <a:lt2>
        <a:srgbClr val="E7E6E6"/>
      </a:lt2>
      <a:accent1>
        <a:srgbClr val="00958F"/>
      </a:accent1>
      <a:accent2>
        <a:srgbClr val="B7C939"/>
      </a:accent2>
      <a:accent3>
        <a:srgbClr val="A5A5A5"/>
      </a:accent3>
      <a:accent4>
        <a:srgbClr val="71A087"/>
      </a:accent4>
      <a:accent5>
        <a:srgbClr val="3E8B94"/>
      </a:accent5>
      <a:accent6>
        <a:srgbClr val="003035"/>
      </a:accent6>
      <a:hlink>
        <a:srgbClr val="00958F"/>
      </a:hlink>
      <a:folHlink>
        <a:srgbClr val="B7C939"/>
      </a:folHlink>
    </a:clrScheme>
    <a:fontScheme name="McElhanney Template - 2019_01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ElhanneyShortTemplate_v1_2019_04" id="{94D662E4-2AB2-4C12-B44F-2EAD6FA3F2FD}" vid="{61F95F33-F931-453F-8ABE-76D9751820C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B617D6F5551B4BA6CCC7BF257E53B9" ma:contentTypeVersion="14" ma:contentTypeDescription="Create a new document." ma:contentTypeScope="" ma:versionID="33375d0a9b92f8d85fb77aed802efaf3">
  <xsd:schema xmlns:xsd="http://www.w3.org/2001/XMLSchema" xmlns:xs="http://www.w3.org/2001/XMLSchema" xmlns:p="http://schemas.microsoft.com/office/2006/metadata/properties" xmlns:ns2="784e5cdc-3faf-4aa0-8bda-5ad9d28b18a6" xmlns:ns3="23fd5f6b-cbce-49ae-8dd6-48716b7e2ec5" targetNamespace="http://schemas.microsoft.com/office/2006/metadata/properties" ma:root="true" ma:fieldsID="df4ea48ee7c438b584b85ee490d41792" ns2:_="" ns3:_="">
    <xsd:import namespace="784e5cdc-3faf-4aa0-8bda-5ad9d28b18a6"/>
    <xsd:import namespace="23fd5f6b-cbce-49ae-8dd6-48716b7e2ec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4e5cdc-3faf-4aa0-8bda-5ad9d28b18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fd5f6b-cbce-49ae-8dd6-48716b7e2ec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5EBEFD1-E937-4581-9D1D-D126E63272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4e5cdc-3faf-4aa0-8bda-5ad9d28b18a6"/>
    <ds:schemaRef ds:uri="23fd5f6b-cbce-49ae-8dd6-48716b7e2ec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3E384C-A830-48E5-B3A4-1904A99ABA3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3D20E27-CE4F-43BF-AD4C-70EC4081715D}">
  <ds:schemaRefs>
    <ds:schemaRef ds:uri="http://schemas.microsoft.com/office/2006/documentManagement/types"/>
    <ds:schemaRef ds:uri="http://schemas.microsoft.com/office/infopath/2007/PartnerControls"/>
    <ds:schemaRef ds:uri="23fd5f6b-cbce-49ae-8dd6-48716b7e2ec5"/>
    <ds:schemaRef ds:uri="http://purl.org/dc/elements/1.1/"/>
    <ds:schemaRef ds:uri="http://schemas.microsoft.com/office/2006/metadata/properties"/>
    <ds:schemaRef ds:uri="784e5cdc-3faf-4aa0-8bda-5ad9d28b18a6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1540</Words>
  <Application>Microsoft Office PowerPoint</Application>
  <PresentationFormat>Widescreen</PresentationFormat>
  <Paragraphs>165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Arial Black</vt:lpstr>
      <vt:lpstr>Arial Narrow</vt:lpstr>
      <vt:lpstr>Calibri</vt:lpstr>
      <vt:lpstr>Impact</vt:lpstr>
      <vt:lpstr>Office Theme</vt:lpstr>
      <vt:lpstr>Fernie Valley Pathway</vt:lpstr>
      <vt:lpstr>PowerPoint Presentation</vt:lpstr>
      <vt:lpstr>Goals of the Pathway</vt:lpstr>
      <vt:lpstr>Project Approach</vt:lpstr>
      <vt:lpstr>PowerPoint Presentation</vt:lpstr>
      <vt:lpstr>West Fernie Cross Sections</vt:lpstr>
      <vt:lpstr>Segment 2: Mt Fernie Park Rd</vt:lpstr>
      <vt:lpstr>Segment 3: Fernie Alpine Resort Alignment Options</vt:lpstr>
      <vt:lpstr>Fernie Alpine Resort Cross Sections</vt:lpstr>
      <vt:lpstr>PowerPoint Presentation</vt:lpstr>
      <vt:lpstr>Next Steps</vt:lpstr>
      <vt:lpstr>PowerPoint Presentation</vt:lpstr>
      <vt:lpstr>keep slides below in case of questions about these topics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Fernie Valley Pathway</dc:title>
  <dc:creator>Matt Hadley</dc:creator>
  <cp:lastModifiedBy>Darin Langhorst</cp:lastModifiedBy>
  <cp:revision>12</cp:revision>
  <dcterms:created xsi:type="dcterms:W3CDTF">2020-05-13T00:46:03Z</dcterms:created>
  <dcterms:modified xsi:type="dcterms:W3CDTF">2020-05-19T02:50:12Z</dcterms:modified>
</cp:coreProperties>
</file>